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0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68" r:id="rId4"/>
    <p:sldId id="26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</p:sldIdLst>
  <p:sldSz cx="14630400" cy="8229600"/>
  <p:notesSz cx="8229600" cy="14630400"/>
  <p:embeddedFontLst>
    <p:embeddedFont>
      <p:font typeface="Bookman Old Style" panose="02050604050505020204" pitchFamily="18" charset="0"/>
      <p:regular r:id="rId16"/>
      <p:bold r:id="rId17"/>
      <p:italic r:id="rId18"/>
      <p:boldItalic r:id="rId19"/>
    </p:embeddedFont>
    <p:embeddedFont>
      <p:font typeface="Inter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168B42-00E0-5A9F-F6B2-582C036BDD85}" v="4" dt="2025-01-31T08:18:32.716"/>
    <p1510:client id="{20CF1755-05C2-28BD-9678-41C30B0BD576}" v="48" dt="2025-01-30T23:48:01.049"/>
    <p1510:client id="{7139325F-F055-B438-B225-82520E3150CE}" v="104" dt="2025-01-31T00:30:25.723"/>
    <p1510:client id="{BEC1D33B-0E1B-ECAF-E4C7-172B6A427DD1}" v="1" dt="2025-01-31T08:00:55.751"/>
    <p1510:client id="{EF3158B4-6B4B-8EE4-DC6D-ED1275A45D0A}" v="24" dt="2025-01-30T15:28:08.4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7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396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rooksheath-my.sharepoint.com/:f:/g/personal/subra_rooksheath_harrow_sch_uk/EnKsbCXlm_dIgoAuXVABgeYB4pdIxujbmV-7nx0vcu6-Ig?e=FyqNTY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18935" y="2629853"/>
            <a:ext cx="7517676" cy="2186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850"/>
              </a:lnSpc>
            </a:pPr>
            <a:r>
              <a:rPr lang="en-US" sz="4650" b="1">
                <a:solidFill>
                  <a:srgbClr val="000000"/>
                </a:solidFill>
                <a:latin typeface="Petrona Bold"/>
                <a:ea typeface="Petrona Bold"/>
                <a:cs typeface="Petrona Bold" pitchFamily="34" charset="-120"/>
              </a:rPr>
              <a:t>Strengthening our Inclusive Workplace</a:t>
            </a:r>
            <a:endParaRPr lang="en-US" sz="4650">
              <a:latin typeface="Petrona Bold"/>
              <a:ea typeface="Petrona Bold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5219700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5225AD"/>
          </a:solidFill>
          <a:ln w="762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6398538" y="5352336"/>
            <a:ext cx="126087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r>
              <a:rPr lang="en-US" sz="75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SS</a:t>
            </a:r>
            <a:endParaRPr lang="en-US" sz="750"/>
          </a:p>
        </p:txBody>
      </p:sp>
      <p:sp>
        <p:nvSpPr>
          <p:cNvPr id="6" name="Text 3"/>
          <p:cNvSpPr/>
          <p:nvPr/>
        </p:nvSpPr>
        <p:spPr>
          <a:xfrm>
            <a:off x="6756440" y="5202793"/>
            <a:ext cx="2109907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by Seher Subra</a:t>
            </a:r>
            <a:endParaRPr lang="en-US" sz="2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E4F37A-CBCC-437E-0586-9638E9517183}"/>
              </a:ext>
            </a:extLst>
          </p:cNvPr>
          <p:cNvSpPr txBox="1"/>
          <p:nvPr/>
        </p:nvSpPr>
        <p:spPr>
          <a:xfrm>
            <a:off x="1423003" y="3256294"/>
            <a:ext cx="11778711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000" b="1">
                <a:latin typeface="Bookman Old Style"/>
                <a:ea typeface="Calibri"/>
                <a:cs typeface="Calibri"/>
              </a:rPr>
              <a:t>We are an inclusive school.</a:t>
            </a:r>
            <a:endParaRPr lang="en-US" sz="5000" b="1">
              <a:latin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35997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number on a black background&#10;&#10;AI-generated content may be incorrect.">
            <a:extLst>
              <a:ext uri="{FF2B5EF4-FFF2-40B4-BE49-F238E27FC236}">
                <a16:creationId xmlns:a16="http://schemas.microsoft.com/office/drawing/2014/main" id="{B0DC4C32-F259-DF19-594C-A31294283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358" y="2888578"/>
            <a:ext cx="11169434" cy="245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9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3DFB18BF-DE11-5B7E-A51A-59AF261B4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5615" y="622877"/>
            <a:ext cx="9020089" cy="69110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541B10-86D7-0236-0FC6-DD15B05F6FE3}"/>
              </a:ext>
            </a:extLst>
          </p:cNvPr>
          <p:cNvSpPr txBox="1"/>
          <p:nvPr/>
        </p:nvSpPr>
        <p:spPr>
          <a:xfrm>
            <a:off x="5787" y="3689431"/>
            <a:ext cx="6076708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 b="1">
                <a:solidFill>
                  <a:srgbClr val="27251F"/>
                </a:solidFill>
                <a:latin typeface="d-din"/>
              </a:rPr>
              <a:t>The 5-Day Challenge:</a:t>
            </a:r>
          </a:p>
        </p:txBody>
      </p:sp>
    </p:spTree>
    <p:extLst>
      <p:ext uri="{BB962C8B-B14F-4D97-AF65-F5344CB8AC3E}">
        <p14:creationId xmlns:p14="http://schemas.microsoft.com/office/powerpoint/2010/main" val="1347994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8366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1403" y="3450550"/>
            <a:ext cx="5635823" cy="7044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Introduction</a:t>
            </a:r>
            <a:endParaRPr lang="en-US" sz="4400"/>
          </a:p>
        </p:txBody>
      </p:sp>
      <p:sp>
        <p:nvSpPr>
          <p:cNvPr id="4" name="Shape 1"/>
          <p:cNvSpPr/>
          <p:nvPr/>
        </p:nvSpPr>
        <p:spPr>
          <a:xfrm>
            <a:off x="751403" y="4476988"/>
            <a:ext cx="4232791" cy="2985730"/>
          </a:xfrm>
          <a:prstGeom prst="roundRect">
            <a:avLst>
              <a:gd name="adj" fmla="val 3020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973693" y="4699278"/>
            <a:ext cx="3428643" cy="352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Importance of Exploration</a:t>
            </a:r>
            <a:endParaRPr lang="en-US" sz="2200"/>
          </a:p>
        </p:txBody>
      </p:sp>
      <p:sp>
        <p:nvSpPr>
          <p:cNvPr id="6" name="Text 3"/>
          <p:cNvSpPr/>
          <p:nvPr/>
        </p:nvSpPr>
        <p:spPr>
          <a:xfrm>
            <a:off x="973693" y="5180171"/>
            <a:ext cx="3788212" cy="137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Understanding how race, gender, and culture shape our experiences at work is essential for creating a truly inclusive environment.</a:t>
            </a:r>
            <a:endParaRPr lang="en-US" sz="1650"/>
          </a:p>
        </p:txBody>
      </p:sp>
      <p:sp>
        <p:nvSpPr>
          <p:cNvPr id="7" name="Shape 4"/>
          <p:cNvSpPr/>
          <p:nvPr/>
        </p:nvSpPr>
        <p:spPr>
          <a:xfrm>
            <a:off x="5198864" y="4476988"/>
            <a:ext cx="4232791" cy="2985730"/>
          </a:xfrm>
          <a:prstGeom prst="roundRect">
            <a:avLst>
              <a:gd name="adj" fmla="val 3020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5421154" y="4699278"/>
            <a:ext cx="2817852" cy="352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Recognizing Privilege</a:t>
            </a:r>
            <a:endParaRPr lang="en-US" sz="2200"/>
          </a:p>
        </p:txBody>
      </p:sp>
      <p:sp>
        <p:nvSpPr>
          <p:cNvPr id="9" name="Text 6"/>
          <p:cNvSpPr/>
          <p:nvPr/>
        </p:nvSpPr>
        <p:spPr>
          <a:xfrm>
            <a:off x="5421154" y="5180171"/>
            <a:ext cx="3788212" cy="137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must acknowledge privilege and use it to dismantle inequality and advocate for positive change in the workplace.</a:t>
            </a:r>
            <a:endParaRPr lang="en-US" sz="1650"/>
          </a:p>
        </p:txBody>
      </p:sp>
      <p:sp>
        <p:nvSpPr>
          <p:cNvPr id="10" name="Shape 7"/>
          <p:cNvSpPr/>
          <p:nvPr/>
        </p:nvSpPr>
        <p:spPr>
          <a:xfrm>
            <a:off x="9646325" y="4476988"/>
            <a:ext cx="4232791" cy="2985730"/>
          </a:xfrm>
          <a:prstGeom prst="roundRect">
            <a:avLst>
              <a:gd name="adj" fmla="val 3020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9868614" y="4699278"/>
            <a:ext cx="3595688" cy="352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Power of Words and Actions</a:t>
            </a:r>
            <a:endParaRPr lang="en-US" sz="2200"/>
          </a:p>
        </p:txBody>
      </p:sp>
      <p:sp>
        <p:nvSpPr>
          <p:cNvPr id="12" name="Text 9"/>
          <p:cNvSpPr/>
          <p:nvPr/>
        </p:nvSpPr>
        <p:spPr>
          <a:xfrm>
            <a:off x="9868614" y="5180171"/>
            <a:ext cx="3788212" cy="20602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6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Our language and actions play a significant role in shaping an inclusive workplace. It is vital to be mindful and use our influence to create a more just and equitable environment for everyone.</a:t>
            </a:r>
            <a:endParaRPr lang="en-US" sz="165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968937"/>
            <a:ext cx="12087820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How Identity Affects Workplace Experiences</a:t>
            </a:r>
            <a:endParaRPr lang="en-US" sz="4650"/>
          </a:p>
        </p:txBody>
      </p:sp>
      <p:sp>
        <p:nvSpPr>
          <p:cNvPr id="3" name="Text 1"/>
          <p:cNvSpPr/>
          <p:nvPr/>
        </p:nvSpPr>
        <p:spPr>
          <a:xfrm>
            <a:off x="793790" y="3280172"/>
            <a:ext cx="353663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Race, Gender, and Culture</a:t>
            </a:r>
            <a:endParaRPr lang="en-US" sz="2300"/>
          </a:p>
        </p:txBody>
      </p:sp>
      <p:sp>
        <p:nvSpPr>
          <p:cNvPr id="4" name="Text 2"/>
          <p:cNvSpPr/>
          <p:nvPr/>
        </p:nvSpPr>
        <p:spPr>
          <a:xfrm>
            <a:off x="793790" y="3879056"/>
            <a:ext cx="3978116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factors influence perceptions, opportunities, and interactions at work. It is crucial to be aware of how they shape our experiences and to challenge any form of discrimination or bias.</a:t>
            </a:r>
            <a:endParaRPr lang="en-US" sz="1750"/>
          </a:p>
        </p:txBody>
      </p:sp>
      <p:sp>
        <p:nvSpPr>
          <p:cNvPr id="5" name="Text 3"/>
          <p:cNvSpPr/>
          <p:nvPr/>
        </p:nvSpPr>
        <p:spPr>
          <a:xfrm>
            <a:off x="5332928" y="328017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Unconscious Bias</a:t>
            </a:r>
            <a:endParaRPr lang="en-US" sz="2300"/>
          </a:p>
        </p:txBody>
      </p:sp>
      <p:sp>
        <p:nvSpPr>
          <p:cNvPr id="6" name="Text 4"/>
          <p:cNvSpPr/>
          <p:nvPr/>
        </p:nvSpPr>
        <p:spPr>
          <a:xfrm>
            <a:off x="5332928" y="3879056"/>
            <a:ext cx="3978116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Unconscious bias can affect decisions related to hiring, promotions, or daily interactions. It is important to recognize and address these biases to create a fair and equitable workplace.</a:t>
            </a:r>
            <a:endParaRPr lang="en-US" sz="1750"/>
          </a:p>
        </p:txBody>
      </p:sp>
      <p:sp>
        <p:nvSpPr>
          <p:cNvPr id="7" name="Text 5"/>
          <p:cNvSpPr/>
          <p:nvPr/>
        </p:nvSpPr>
        <p:spPr>
          <a:xfrm>
            <a:off x="9872067" y="3280172"/>
            <a:ext cx="323933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Importance of Diversity</a:t>
            </a:r>
            <a:endParaRPr lang="en-US" sz="2300"/>
          </a:p>
        </p:txBody>
      </p:sp>
      <p:sp>
        <p:nvSpPr>
          <p:cNvPr id="8" name="Text 6"/>
          <p:cNvSpPr/>
          <p:nvPr/>
        </p:nvSpPr>
        <p:spPr>
          <a:xfrm>
            <a:off x="9872067" y="3879056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Diversity fosters creativity, innovation, and a sense of belonging. It brings different perspectives and experiences to the table, enriching the workplace.</a:t>
            </a:r>
            <a:endParaRPr lang="en-US" sz="17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5287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8065" y="3142893"/>
            <a:ext cx="5310545" cy="663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Recognizing Privilege</a:t>
            </a:r>
            <a:endParaRPr lang="en-US" sz="4150"/>
          </a:p>
        </p:txBody>
      </p:sp>
      <p:sp>
        <p:nvSpPr>
          <p:cNvPr id="4" name="Shape 1"/>
          <p:cNvSpPr/>
          <p:nvPr/>
        </p:nvSpPr>
        <p:spPr>
          <a:xfrm>
            <a:off x="708065" y="4337566"/>
            <a:ext cx="455176" cy="455176"/>
          </a:xfrm>
          <a:prstGeom prst="roundRect">
            <a:avLst>
              <a:gd name="adj" fmla="val 1866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867489" y="4405789"/>
            <a:ext cx="136327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500"/>
          </a:p>
        </p:txBody>
      </p:sp>
      <p:sp>
        <p:nvSpPr>
          <p:cNvPr id="6" name="Text 3"/>
          <p:cNvSpPr/>
          <p:nvPr/>
        </p:nvSpPr>
        <p:spPr>
          <a:xfrm>
            <a:off x="1365528" y="4337566"/>
            <a:ext cx="2655213" cy="331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What is Privilege?</a:t>
            </a:r>
            <a:endParaRPr lang="en-US" sz="2050"/>
          </a:p>
        </p:txBody>
      </p:sp>
      <p:sp>
        <p:nvSpPr>
          <p:cNvPr id="7" name="Text 4"/>
          <p:cNvSpPr/>
          <p:nvPr/>
        </p:nvSpPr>
        <p:spPr>
          <a:xfrm>
            <a:off x="1365528" y="4790718"/>
            <a:ext cx="5848588" cy="9708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15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Privilege refers to unearned advantages and benefits granted to certain groups based on their race, gender, socioeconomic status, or other factors.</a:t>
            </a:r>
            <a:endParaRPr lang="en-US" sz="1550"/>
          </a:p>
        </p:txBody>
      </p:sp>
      <p:sp>
        <p:nvSpPr>
          <p:cNvPr id="8" name="Shape 5"/>
          <p:cNvSpPr/>
          <p:nvPr/>
        </p:nvSpPr>
        <p:spPr>
          <a:xfrm>
            <a:off x="7416403" y="4337566"/>
            <a:ext cx="455176" cy="455176"/>
          </a:xfrm>
          <a:prstGeom prst="roundRect">
            <a:avLst>
              <a:gd name="adj" fmla="val 1866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553682" y="4405789"/>
            <a:ext cx="180618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500"/>
          </a:p>
        </p:txBody>
      </p:sp>
      <p:sp>
        <p:nvSpPr>
          <p:cNvPr id="10" name="Text 7"/>
          <p:cNvSpPr/>
          <p:nvPr/>
        </p:nvSpPr>
        <p:spPr>
          <a:xfrm>
            <a:off x="8073866" y="4337566"/>
            <a:ext cx="3199567" cy="331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Privilege in the Workplace</a:t>
            </a:r>
            <a:endParaRPr lang="en-US" sz="2050"/>
          </a:p>
        </p:txBody>
      </p:sp>
      <p:sp>
        <p:nvSpPr>
          <p:cNvPr id="11" name="Text 8"/>
          <p:cNvSpPr/>
          <p:nvPr/>
        </p:nvSpPr>
        <p:spPr>
          <a:xfrm>
            <a:off x="8073866" y="4790718"/>
            <a:ext cx="5848588" cy="647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15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 manifests as easier access to opportunities, smoother interactions, and fewer barriers to advancement.</a:t>
            </a:r>
            <a:endParaRPr lang="en-US" sz="1550"/>
          </a:p>
        </p:txBody>
      </p:sp>
      <p:sp>
        <p:nvSpPr>
          <p:cNvPr id="12" name="Shape 9"/>
          <p:cNvSpPr/>
          <p:nvPr/>
        </p:nvSpPr>
        <p:spPr>
          <a:xfrm>
            <a:off x="708065" y="6191369"/>
            <a:ext cx="455176" cy="455176"/>
          </a:xfrm>
          <a:prstGeom prst="roundRect">
            <a:avLst>
              <a:gd name="adj" fmla="val 1866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845463" y="6259592"/>
            <a:ext cx="180380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500"/>
          </a:p>
        </p:txBody>
      </p:sp>
      <p:sp>
        <p:nvSpPr>
          <p:cNvPr id="14" name="Text 11"/>
          <p:cNvSpPr/>
          <p:nvPr/>
        </p:nvSpPr>
        <p:spPr>
          <a:xfrm>
            <a:off x="1365528" y="6191369"/>
            <a:ext cx="3860483" cy="331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Recognizing Your Own Privilege</a:t>
            </a:r>
            <a:endParaRPr lang="en-US" sz="2050"/>
          </a:p>
        </p:txBody>
      </p:sp>
      <p:sp>
        <p:nvSpPr>
          <p:cNvPr id="15" name="Text 12"/>
          <p:cNvSpPr/>
          <p:nvPr/>
        </p:nvSpPr>
        <p:spPr>
          <a:xfrm>
            <a:off x="1365528" y="6644521"/>
            <a:ext cx="5848588" cy="9708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15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Reflect on how your privilege influences your experiences and opportunities. This self-awareness is vital for understanding how to use privilege for good.</a:t>
            </a:r>
            <a:endParaRPr lang="en-US" sz="1550"/>
          </a:p>
        </p:txBody>
      </p:sp>
      <p:sp>
        <p:nvSpPr>
          <p:cNvPr id="16" name="Shape 13"/>
          <p:cNvSpPr/>
          <p:nvPr/>
        </p:nvSpPr>
        <p:spPr>
          <a:xfrm>
            <a:off x="7416403" y="6191369"/>
            <a:ext cx="455176" cy="455176"/>
          </a:xfrm>
          <a:prstGeom prst="roundRect">
            <a:avLst>
              <a:gd name="adj" fmla="val 1866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7558088" y="6259592"/>
            <a:ext cx="171688" cy="3186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25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2500"/>
          </a:p>
        </p:txBody>
      </p:sp>
      <p:sp>
        <p:nvSpPr>
          <p:cNvPr id="18" name="Text 15"/>
          <p:cNvSpPr/>
          <p:nvPr/>
        </p:nvSpPr>
        <p:spPr>
          <a:xfrm>
            <a:off x="8073866" y="6191369"/>
            <a:ext cx="2655213" cy="331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Intersectionality</a:t>
            </a:r>
            <a:endParaRPr lang="en-US" sz="2050"/>
          </a:p>
        </p:txBody>
      </p:sp>
      <p:sp>
        <p:nvSpPr>
          <p:cNvPr id="19" name="Text 16"/>
          <p:cNvSpPr/>
          <p:nvPr/>
        </p:nvSpPr>
        <p:spPr>
          <a:xfrm>
            <a:off x="8073866" y="6644521"/>
            <a:ext cx="5848588" cy="9708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15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Recognizing how overlapping identities (race, gender, class) create unique challenges and privileges is critical to understanding the complexities of inclusivity.</a:t>
            </a:r>
            <a:endParaRPr lang="en-US" sz="155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82961"/>
            <a:ext cx="9411891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Using Privilege as a Force for Good</a:t>
            </a:r>
            <a:endParaRPr lang="en-US" sz="4650"/>
          </a:p>
        </p:txBody>
      </p:sp>
      <p:sp>
        <p:nvSpPr>
          <p:cNvPr id="3" name="Text 1"/>
          <p:cNvSpPr/>
          <p:nvPr/>
        </p:nvSpPr>
        <p:spPr>
          <a:xfrm>
            <a:off x="793790" y="309419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Leveraging Privilege</a:t>
            </a:r>
            <a:endParaRPr lang="en-US" sz="2300"/>
          </a:p>
        </p:txBody>
      </p:sp>
      <p:sp>
        <p:nvSpPr>
          <p:cNvPr id="4" name="Text 2"/>
          <p:cNvSpPr/>
          <p:nvPr/>
        </p:nvSpPr>
        <p:spPr>
          <a:xfrm>
            <a:off x="793790" y="3693081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Those with privilege can actively work to dismantle inequality and advocate for others. It's about using your influence and voice to create a more just and equitable society.</a:t>
            </a:r>
            <a:endParaRPr lang="en-US" sz="1750"/>
          </a:p>
        </p:txBody>
      </p:sp>
      <p:sp>
        <p:nvSpPr>
          <p:cNvPr id="5" name="Text 3"/>
          <p:cNvSpPr/>
          <p:nvPr/>
        </p:nvSpPr>
        <p:spPr>
          <a:xfrm>
            <a:off x="5332928" y="3094196"/>
            <a:ext cx="3978116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Promoting Inclusive Practices</a:t>
            </a:r>
            <a:endParaRPr lang="en-US" sz="2300"/>
          </a:p>
        </p:txBody>
      </p:sp>
      <p:sp>
        <p:nvSpPr>
          <p:cNvPr id="6" name="Text 4"/>
          <p:cNvSpPr/>
          <p:nvPr/>
        </p:nvSpPr>
        <p:spPr>
          <a:xfrm>
            <a:off x="5325179" y="3693192"/>
            <a:ext cx="3978116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Mentorship, advocating for equal pay, and amplifying marginalized voices are ways to use privilege for positive change. We can actively promote inclusive practices in the workplace.</a:t>
            </a:r>
            <a:endParaRPr lang="en-US" sz="1750"/>
          </a:p>
        </p:txBody>
      </p:sp>
      <p:sp>
        <p:nvSpPr>
          <p:cNvPr id="7" name="Text 5"/>
          <p:cNvSpPr/>
          <p:nvPr/>
        </p:nvSpPr>
        <p:spPr>
          <a:xfrm>
            <a:off x="9872067" y="309419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Being a Proactive Ally</a:t>
            </a:r>
            <a:endParaRPr lang="en-US" sz="2300"/>
          </a:p>
        </p:txBody>
      </p:sp>
      <p:sp>
        <p:nvSpPr>
          <p:cNvPr id="8" name="Text 6"/>
          <p:cNvSpPr/>
          <p:nvPr/>
        </p:nvSpPr>
        <p:spPr>
          <a:xfrm>
            <a:off x="9872067" y="3693081"/>
            <a:ext cx="3978116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Stand up for colleagues facing discrimination, offer support, and create an inclusive environment. This involves being a proactive ally and using your privilege to help those who are disadvantaged.</a:t>
            </a:r>
            <a:endParaRPr lang="en-US" sz="175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2557" y="658416"/>
            <a:ext cx="5146238" cy="6431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Impact of Words</a:t>
            </a:r>
            <a:endParaRPr lang="en-US" sz="405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557" y="1595557"/>
            <a:ext cx="490061" cy="49006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72557" y="2281595"/>
            <a:ext cx="2573060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Unintentional Hurt</a:t>
            </a:r>
            <a:endParaRPr lang="en-US" sz="2000"/>
          </a:p>
        </p:txBody>
      </p:sp>
      <p:sp>
        <p:nvSpPr>
          <p:cNvPr id="6" name="Text 2"/>
          <p:cNvSpPr/>
          <p:nvPr/>
        </p:nvSpPr>
        <p:spPr>
          <a:xfrm>
            <a:off x="6172557" y="2720697"/>
            <a:ext cx="3738801" cy="12549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Have you ever used words that were unintentionally hurtful or exclusive? We must be mindful of our language and its impact on others.</a:t>
            </a:r>
            <a:endParaRPr lang="en-US" sz="150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5323" y="1595557"/>
            <a:ext cx="490061" cy="49006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05323" y="2281595"/>
            <a:ext cx="2573060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Microaggressions</a:t>
            </a:r>
            <a:endParaRPr lang="en-US" sz="2000"/>
          </a:p>
        </p:txBody>
      </p:sp>
      <p:sp>
        <p:nvSpPr>
          <p:cNvPr id="9" name="Text 4"/>
          <p:cNvSpPr/>
          <p:nvPr/>
        </p:nvSpPr>
        <p:spPr>
          <a:xfrm>
            <a:off x="10205323" y="2720697"/>
            <a:ext cx="3738920" cy="18823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Exploring microaggressions, which are subtle, often unconscious, and often insensitive comments or behaviors that can affect individuals in the workplace. We must be aware of these and challenge them.</a:t>
            </a:r>
            <a:endParaRPr lang="en-US" sz="150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557" y="5191125"/>
            <a:ext cx="490061" cy="49006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72557" y="5877163"/>
            <a:ext cx="2742605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Reflecting on Language</a:t>
            </a:r>
            <a:endParaRPr lang="en-US" sz="2000"/>
          </a:p>
        </p:txBody>
      </p:sp>
      <p:sp>
        <p:nvSpPr>
          <p:cNvPr id="12" name="Text 6"/>
          <p:cNvSpPr/>
          <p:nvPr/>
        </p:nvSpPr>
        <p:spPr>
          <a:xfrm>
            <a:off x="6172557" y="6316266"/>
            <a:ext cx="3738801" cy="12549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It is crucial to reflect on our language and ensure it is inclusive and respectful. We need to be mindful of the impact of our words on others.</a:t>
            </a:r>
            <a:endParaRPr lang="en-US" sz="150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5323" y="5191125"/>
            <a:ext cx="490061" cy="49006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205323" y="5877163"/>
            <a:ext cx="2582585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Inclusive Alternatives</a:t>
            </a:r>
            <a:endParaRPr lang="en-US" sz="2000"/>
          </a:p>
        </p:txBody>
      </p:sp>
      <p:sp>
        <p:nvSpPr>
          <p:cNvPr id="15" name="Text 8"/>
          <p:cNvSpPr/>
          <p:nvPr/>
        </p:nvSpPr>
        <p:spPr>
          <a:xfrm>
            <a:off x="10205323" y="6316266"/>
            <a:ext cx="3738920" cy="12549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Examples of common phrases to avoid and alternatives that are more inclusive can help us create a more welcoming environment for everyone.</a:t>
            </a:r>
            <a:endParaRPr lang="en-US" sz="15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9462" y="807244"/>
            <a:ext cx="7670840" cy="6403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Changing How We Speak and Act</a:t>
            </a:r>
            <a:endParaRPr lang="en-US" sz="4000"/>
          </a:p>
        </p:txBody>
      </p:sp>
      <p:sp>
        <p:nvSpPr>
          <p:cNvPr id="4" name="Shape 1"/>
          <p:cNvSpPr/>
          <p:nvPr/>
        </p:nvSpPr>
        <p:spPr>
          <a:xfrm>
            <a:off x="6450687" y="1740218"/>
            <a:ext cx="22860" cy="5682020"/>
          </a:xfrm>
          <a:prstGeom prst="roundRect">
            <a:avLst>
              <a:gd name="adj" fmla="val 358575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6658808" y="2167890"/>
            <a:ext cx="683062" cy="22860"/>
          </a:xfrm>
          <a:prstGeom prst="roundRect">
            <a:avLst>
              <a:gd name="adj" fmla="val 358575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242566" y="1959769"/>
            <a:ext cx="439103" cy="439102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6396276" y="2025610"/>
            <a:ext cx="131564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400"/>
          </a:p>
        </p:txBody>
      </p:sp>
      <p:sp>
        <p:nvSpPr>
          <p:cNvPr id="8" name="Text 5"/>
          <p:cNvSpPr/>
          <p:nvPr/>
        </p:nvSpPr>
        <p:spPr>
          <a:xfrm>
            <a:off x="7535466" y="1935361"/>
            <a:ext cx="2561511" cy="3200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Self-Awareness</a:t>
            </a:r>
            <a:endParaRPr lang="en-US" sz="2000"/>
          </a:p>
        </p:txBody>
      </p:sp>
      <p:sp>
        <p:nvSpPr>
          <p:cNvPr id="9" name="Text 6"/>
          <p:cNvSpPr/>
          <p:nvPr/>
        </p:nvSpPr>
        <p:spPr>
          <a:xfrm>
            <a:off x="7535466" y="2372439"/>
            <a:ext cx="6411873" cy="9365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Adapting your language and behavior to create an inclusive workplace is essential for fostering a more equitable and respectful environment for everyone.</a:t>
            </a:r>
            <a:endParaRPr lang="en-US" sz="1500"/>
          </a:p>
        </p:txBody>
      </p:sp>
      <p:sp>
        <p:nvSpPr>
          <p:cNvPr id="10" name="Shape 7"/>
          <p:cNvSpPr/>
          <p:nvPr/>
        </p:nvSpPr>
        <p:spPr>
          <a:xfrm>
            <a:off x="6658808" y="4126944"/>
            <a:ext cx="683062" cy="22860"/>
          </a:xfrm>
          <a:prstGeom prst="roundRect">
            <a:avLst>
              <a:gd name="adj" fmla="val 358575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242566" y="3918823"/>
            <a:ext cx="439103" cy="439102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374963" y="3984665"/>
            <a:ext cx="174308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400"/>
          </a:p>
        </p:txBody>
      </p:sp>
      <p:sp>
        <p:nvSpPr>
          <p:cNvPr id="13" name="Text 10"/>
          <p:cNvSpPr/>
          <p:nvPr/>
        </p:nvSpPr>
        <p:spPr>
          <a:xfrm>
            <a:off x="7535466" y="3894415"/>
            <a:ext cx="2561511" cy="3200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/>
                <a:ea typeface="Petrona Bold"/>
                <a:cs typeface="Petrona Bold" pitchFamily="34" charset="-120"/>
              </a:rPr>
              <a:t>Adjusting </a:t>
            </a:r>
            <a:r>
              <a:rPr lang="en-US" sz="2000" b="1" err="1">
                <a:solidFill>
                  <a:srgbClr val="272525"/>
                </a:solidFill>
                <a:latin typeface="Petrona Bold"/>
                <a:ea typeface="Petrona Bold"/>
                <a:cs typeface="Petrona Bold" pitchFamily="34" charset="-120"/>
              </a:rPr>
              <a:t>Behaviour</a:t>
            </a:r>
            <a:endParaRPr lang="en-US" sz="2000" err="1"/>
          </a:p>
        </p:txBody>
      </p:sp>
      <p:sp>
        <p:nvSpPr>
          <p:cNvPr id="14" name="Text 11"/>
          <p:cNvSpPr/>
          <p:nvPr/>
        </p:nvSpPr>
        <p:spPr>
          <a:xfrm>
            <a:off x="7535466" y="4331494"/>
            <a:ext cx="6411873" cy="9365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Sometimes we adjust our behavior due to social and cultural pressures to fit in. It is important to be aware of how these pressures affect our communication and authenticity.</a:t>
            </a:r>
            <a:endParaRPr lang="en-US" sz="1500"/>
          </a:p>
        </p:txBody>
      </p:sp>
      <p:sp>
        <p:nvSpPr>
          <p:cNvPr id="15" name="Shape 12"/>
          <p:cNvSpPr/>
          <p:nvPr/>
        </p:nvSpPr>
        <p:spPr>
          <a:xfrm>
            <a:off x="6658808" y="6085999"/>
            <a:ext cx="683062" cy="22860"/>
          </a:xfrm>
          <a:prstGeom prst="roundRect">
            <a:avLst>
              <a:gd name="adj" fmla="val 358575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6242566" y="5877878"/>
            <a:ext cx="439103" cy="439102"/>
          </a:xfrm>
          <a:prstGeom prst="roundRect">
            <a:avLst>
              <a:gd name="adj" fmla="val 1866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6375083" y="5943719"/>
            <a:ext cx="173950" cy="307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400"/>
          </a:p>
        </p:txBody>
      </p:sp>
      <p:sp>
        <p:nvSpPr>
          <p:cNvPr id="18" name="Text 15"/>
          <p:cNvSpPr/>
          <p:nvPr/>
        </p:nvSpPr>
        <p:spPr>
          <a:xfrm>
            <a:off x="7535466" y="5853470"/>
            <a:ext cx="2903458" cy="3200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Embracing Vulnerability</a:t>
            </a:r>
            <a:endParaRPr lang="en-US" sz="2000"/>
          </a:p>
        </p:txBody>
      </p:sp>
      <p:sp>
        <p:nvSpPr>
          <p:cNvPr id="19" name="Text 16"/>
          <p:cNvSpPr/>
          <p:nvPr/>
        </p:nvSpPr>
        <p:spPr>
          <a:xfrm>
            <a:off x="7535466" y="6290548"/>
            <a:ext cx="6411873" cy="9365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5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Being open to learning from mistakes and making adjustments in behavior is vital for personal growth and for creating a more inclusive and understanding environment.</a:t>
            </a:r>
            <a:endParaRPr lang="en-US" sz="15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4361" y="655796"/>
            <a:ext cx="7935278" cy="11329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450"/>
              </a:lnSpc>
              <a:buNone/>
            </a:pPr>
            <a:r>
              <a:rPr lang="en-US" sz="3550" b="1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Turning Words and Thoughts into Action</a:t>
            </a:r>
            <a:endParaRPr lang="en-US" sz="355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361" y="2047756"/>
            <a:ext cx="863322" cy="138148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26644" y="2220397"/>
            <a:ext cx="2266474" cy="283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Words to Action</a:t>
            </a:r>
            <a:endParaRPr lang="en-US" sz="1750"/>
          </a:p>
        </p:txBody>
      </p:sp>
      <p:sp>
        <p:nvSpPr>
          <p:cNvPr id="6" name="Text 2"/>
          <p:cNvSpPr/>
          <p:nvPr/>
        </p:nvSpPr>
        <p:spPr>
          <a:xfrm>
            <a:off x="1726644" y="2607350"/>
            <a:ext cx="6812994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Words are powerful, but action is essential. We must translate inclusivity into tangible workplace changes to truly make a difference.</a:t>
            </a:r>
            <a:endParaRPr lang="en-US" sz="135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361" y="3429238"/>
            <a:ext cx="863322" cy="138148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26644" y="3601879"/>
            <a:ext cx="2266474" cy="283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Open Dialogue</a:t>
            </a:r>
            <a:endParaRPr lang="en-US" sz="1750"/>
          </a:p>
        </p:txBody>
      </p:sp>
      <p:sp>
        <p:nvSpPr>
          <p:cNvPr id="9" name="Text 4"/>
          <p:cNvSpPr/>
          <p:nvPr/>
        </p:nvSpPr>
        <p:spPr>
          <a:xfrm>
            <a:off x="1726644" y="3988832"/>
            <a:ext cx="6812994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Encouraging open dialogue about diversity and inclusion in the workplace is key to fostering understanding, empathy, and change.</a:t>
            </a:r>
            <a:endParaRPr lang="en-US" sz="135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361" y="4810720"/>
            <a:ext cx="863322" cy="138148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26644" y="4983361"/>
            <a:ext cx="2266474" cy="283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Join the Movement</a:t>
            </a:r>
            <a:endParaRPr lang="en-US" sz="1750"/>
          </a:p>
        </p:txBody>
      </p:sp>
      <p:sp>
        <p:nvSpPr>
          <p:cNvPr id="12" name="Text 6"/>
          <p:cNvSpPr/>
          <p:nvPr/>
        </p:nvSpPr>
        <p:spPr>
          <a:xfrm>
            <a:off x="1726644" y="5370314"/>
            <a:ext cx="6812994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Will you commit to taking action and fostering an inclusive culture at work? It is a collective responsibility to create a more equitable and just workplace for all.</a:t>
            </a:r>
            <a:endParaRPr lang="en-US" sz="135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361" y="6192203"/>
            <a:ext cx="863322" cy="138148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726644" y="6364843"/>
            <a:ext cx="2266474" cy="2833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Call to Action</a:t>
            </a:r>
            <a:endParaRPr lang="en-US" sz="1750"/>
          </a:p>
        </p:txBody>
      </p:sp>
      <p:sp>
        <p:nvSpPr>
          <p:cNvPr id="15" name="Text 8"/>
          <p:cNvSpPr/>
          <p:nvPr/>
        </p:nvSpPr>
        <p:spPr>
          <a:xfrm>
            <a:off x="1726644" y="6751796"/>
            <a:ext cx="6812994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Share your intentions for positive change, support colleagues, and advocate for equal opportunities for all. Together, we can create a more inclusive workplace.</a:t>
            </a:r>
            <a:endParaRPr lang="en-US" sz="135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9401" y="2837557"/>
            <a:ext cx="5954197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endParaRPr lang="en-US" sz="465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2753B7C-8519-31FF-C5A7-73F0E15D7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8670" y="3683913"/>
            <a:ext cx="3527815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5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REW 2025</a:t>
            </a:r>
            <a:endParaRPr kumimoji="0" lang="en-US" altLang="en-US" sz="5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0543" y="1161336"/>
            <a:ext cx="5109539" cy="8372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850"/>
              </a:lnSpc>
            </a:pPr>
            <a:r>
              <a:rPr lang="en-US" sz="4650" b="1">
                <a:solidFill>
                  <a:srgbClr val="000000"/>
                </a:solidFill>
                <a:latin typeface="Petrona Bold"/>
                <a:ea typeface="Petrona Bold"/>
                <a:cs typeface="Petrona Bold" pitchFamily="34" charset="-120"/>
              </a:rPr>
              <a:t>Conclusion: We are an inclusive school</a:t>
            </a:r>
            <a:endParaRPr lang="en-US" sz="465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430" y="2359223"/>
            <a:ext cx="1614011" cy="8256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3713" y="2635091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200"/>
          </a:p>
        </p:txBody>
      </p:sp>
      <p:sp>
        <p:nvSpPr>
          <p:cNvPr id="5" name="Text 2"/>
          <p:cNvSpPr/>
          <p:nvPr/>
        </p:nvSpPr>
        <p:spPr>
          <a:xfrm>
            <a:off x="5088255" y="2586038"/>
            <a:ext cx="1999774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2300" b="1">
                <a:solidFill>
                  <a:srgbClr val="272525"/>
                </a:solidFill>
                <a:latin typeface="Calibri"/>
                <a:ea typeface="Calibri"/>
                <a:cs typeface="Calibri"/>
              </a:rPr>
              <a:t>Continue to Strengthen our Inclusive Workplace</a:t>
            </a:r>
            <a:endParaRPr lang="en-US" sz="23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 algn="l">
              <a:lnSpc>
                <a:spcPts val="2900"/>
              </a:lnSpc>
              <a:buNone/>
            </a:pPr>
            <a:endParaRPr lang="en-US" sz="2300" b="1">
              <a:solidFill>
                <a:srgbClr val="272525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918115" y="3198019"/>
            <a:ext cx="8861822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424" y="3241596"/>
            <a:ext cx="3228022" cy="82569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74068" y="3427690"/>
            <a:ext cx="16073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200"/>
          </a:p>
        </p:txBody>
      </p:sp>
      <p:sp>
        <p:nvSpPr>
          <p:cNvPr id="9" name="Text 5"/>
          <p:cNvSpPr/>
          <p:nvPr/>
        </p:nvSpPr>
        <p:spPr>
          <a:xfrm>
            <a:off x="5895261" y="3468410"/>
            <a:ext cx="438185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>
                <a:solidFill>
                  <a:srgbClr val="272525"/>
                </a:solidFill>
                <a:latin typeface="Calibri"/>
                <a:ea typeface="Calibri"/>
                <a:cs typeface="Calibri"/>
              </a:rPr>
              <a:t>Recognizing Identity &amp; Privilege</a:t>
            </a:r>
            <a:endParaRPr lang="en-US" sz="2300">
              <a:latin typeface="Calibri"/>
              <a:ea typeface="Calibri"/>
              <a:cs typeface="Calibri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5725120" y="4080391"/>
            <a:ext cx="8054816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3418" y="4123968"/>
            <a:ext cx="4842034" cy="82569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74187" y="4310063"/>
            <a:ext cx="16049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200"/>
          </a:p>
        </p:txBody>
      </p:sp>
      <p:sp>
        <p:nvSpPr>
          <p:cNvPr id="13" name="Text 8"/>
          <p:cNvSpPr/>
          <p:nvPr/>
        </p:nvSpPr>
        <p:spPr>
          <a:xfrm>
            <a:off x="6702266" y="4350782"/>
            <a:ext cx="476714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>
                <a:solidFill>
                  <a:srgbClr val="272525"/>
                </a:solidFill>
                <a:latin typeface="Calibri"/>
                <a:ea typeface="Calibri"/>
                <a:cs typeface="Calibri"/>
              </a:rPr>
              <a:t>Leveraging Privilege for Inclusivity</a:t>
            </a:r>
            <a:endParaRPr lang="en-US" sz="2300">
              <a:latin typeface="Calibri"/>
              <a:ea typeface="Calibri"/>
              <a:cs typeface="Calibri"/>
            </a:endParaRPr>
          </a:p>
        </p:txBody>
      </p:sp>
      <p:sp>
        <p:nvSpPr>
          <p:cNvPr id="14" name="Shape 9"/>
          <p:cNvSpPr/>
          <p:nvPr/>
        </p:nvSpPr>
        <p:spPr>
          <a:xfrm>
            <a:off x="6532126" y="4962763"/>
            <a:ext cx="7247811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1"/>
          <p:cNvSpPr/>
          <p:nvPr/>
        </p:nvSpPr>
        <p:spPr>
          <a:xfrm>
            <a:off x="7509272" y="5395200"/>
            <a:ext cx="4426148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endParaRPr lang="en-US" sz="2000" b="1">
              <a:solidFill>
                <a:srgbClr val="272525"/>
              </a:solidFill>
              <a:latin typeface="Petrona Bold"/>
              <a:ea typeface="Petrona Bold"/>
            </a:endParaRPr>
          </a:p>
        </p:txBody>
      </p:sp>
      <p:sp>
        <p:nvSpPr>
          <p:cNvPr id="18" name="Text 12"/>
          <p:cNvSpPr/>
          <p:nvPr/>
        </p:nvSpPr>
        <p:spPr>
          <a:xfrm>
            <a:off x="747491" y="5404283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 must choose to act today to shape a more inclusive, empathetic, and supportive workplace for tomorrow.</a:t>
            </a:r>
            <a:endParaRPr lang="en-US" sz="2000"/>
          </a:p>
        </p:txBody>
      </p:sp>
      <p:sp>
        <p:nvSpPr>
          <p:cNvPr id="19" name="Text 13"/>
          <p:cNvSpPr/>
          <p:nvPr/>
        </p:nvSpPr>
        <p:spPr>
          <a:xfrm>
            <a:off x="747491" y="6439025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Thank you for your attention and commitment to making a difference.</a:t>
            </a:r>
            <a:endParaRPr lang="en-US" sz="2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A21772D6AE5943ADD450D068945B91" ma:contentTypeVersion="20" ma:contentTypeDescription="Create a new document." ma:contentTypeScope="" ma:versionID="b69021aeb4b3ff121311339c80833ca5">
  <xsd:schema xmlns:xsd="http://www.w3.org/2001/XMLSchema" xmlns:xs="http://www.w3.org/2001/XMLSchema" xmlns:p="http://schemas.microsoft.com/office/2006/metadata/properties" xmlns:ns2="6e0ee414-920a-4983-a2fb-61555d945a22" xmlns:ns3="aa63398e-1472-4d7f-b546-83892223bde4" targetNamespace="http://schemas.microsoft.com/office/2006/metadata/properties" ma:root="true" ma:fieldsID="f53b9bba5515a6f0e0b1185040337b3f" ns2:_="" ns3:_="">
    <xsd:import namespace="6e0ee414-920a-4983-a2fb-61555d945a22"/>
    <xsd:import namespace="aa63398e-1472-4d7f-b546-83892223bde4"/>
    <xsd:element name="properties">
      <xsd:complexType>
        <xsd:sequence>
          <xsd:element name="documentManagement">
            <xsd:complexType>
              <xsd:all>
                <xsd:element ref="ns2:ab02f03d98c04b1f9c34defced02e435" minOccurs="0"/>
                <xsd:element ref="ns2:TaxCatchAl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lcf76f155ced4ddcb4097134ff3c332f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ee414-920a-4983-a2fb-61555d945a22" elementFormDefault="qualified">
    <xsd:import namespace="http://schemas.microsoft.com/office/2006/documentManagement/types"/>
    <xsd:import namespace="http://schemas.microsoft.com/office/infopath/2007/PartnerControls"/>
    <xsd:element name="ab02f03d98c04b1f9c34defced02e435" ma:index="9" nillable="true" ma:taxonomy="true" ma:internalName="ab02f03d98c04b1f9c34defced02e435" ma:taxonomyFieldName="Staff_x0020_Category" ma:displayName="Staff Category" ma:fieldId="{ab02f03d-98c0-4b1f-9c34-defced02e435}" ma:sspId="c022160d-8cc3-41fd-88f4-0e6a59a1a79f" ma:termSetId="807a9696-6be9-44a0-8d0e-ea88cb62585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77763ce3-1aec-4d13-ba5d-2c613f97846d}" ma:internalName="TaxCatchAll" ma:showField="CatchAllData" ma:web="6e0ee414-920a-4983-a2fb-61555d945a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63398e-1472-4d7f-b546-83892223bd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022160d-8cc3-41fd-88f4-0e6a59a1a7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a63398e-1472-4d7f-b546-83892223bde4">
      <Terms xmlns="http://schemas.microsoft.com/office/infopath/2007/PartnerControls"/>
    </lcf76f155ced4ddcb4097134ff3c332f>
    <ab02f03d98c04b1f9c34defced02e435 xmlns="6e0ee414-920a-4983-a2fb-61555d945a22">
      <Terms xmlns="http://schemas.microsoft.com/office/infopath/2007/PartnerControls"/>
    </ab02f03d98c04b1f9c34defced02e435>
    <TaxCatchAll xmlns="6e0ee414-920a-4983-a2fb-61555d945a22" xsi:nil="true"/>
  </documentManagement>
</p:properties>
</file>

<file path=customXml/itemProps1.xml><?xml version="1.0" encoding="utf-8"?>
<ds:datastoreItem xmlns:ds="http://schemas.openxmlformats.org/officeDocument/2006/customXml" ds:itemID="{E14F5F4A-8BDE-41F3-BDAC-7FA5EAC3E3CF}"/>
</file>

<file path=customXml/itemProps2.xml><?xml version="1.0" encoding="utf-8"?>
<ds:datastoreItem xmlns:ds="http://schemas.openxmlformats.org/officeDocument/2006/customXml" ds:itemID="{86FD5C50-6C08-4E7C-A69A-00CAAEF00021}"/>
</file>

<file path=customXml/itemProps3.xml><?xml version="1.0" encoding="utf-8"?>
<ds:datastoreItem xmlns:ds="http://schemas.openxmlformats.org/officeDocument/2006/customXml" ds:itemID="{13FA1FA1-DE0A-497C-A520-AE465EC8B4E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837</Words>
  <Application>Microsoft Office PowerPoint</Application>
  <PresentationFormat>Custom</PresentationFormat>
  <Paragraphs>87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d-din</vt:lpstr>
      <vt:lpstr>Bookman Old Style</vt:lpstr>
      <vt:lpstr>Calibri</vt:lpstr>
      <vt:lpstr>Inter Medium</vt:lpstr>
      <vt:lpstr>Petrona Bold</vt:lpstr>
      <vt:lpstr>Inter Bold</vt:lpstr>
      <vt:lpstr>Arial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M. Patel</cp:lastModifiedBy>
  <cp:revision>2</cp:revision>
  <dcterms:created xsi:type="dcterms:W3CDTF">2025-01-20T21:24:43Z</dcterms:created>
  <dcterms:modified xsi:type="dcterms:W3CDTF">2025-02-20T16:34:20Z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0x01010080A21772D6AE5943ADD450D068945B91</vt:lpwstr>
  </property>
</Properties>
</file>